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  <p:sldMasterId id="2147484047" r:id="rId2"/>
  </p:sldMasterIdLst>
  <p:notesMasterIdLst>
    <p:notesMasterId r:id="rId26"/>
  </p:notesMasterIdLst>
  <p:handoutMasterIdLst>
    <p:handoutMasterId r:id="rId27"/>
  </p:handoutMasterIdLst>
  <p:sldIdLst>
    <p:sldId id="257" r:id="rId3"/>
    <p:sldId id="349" r:id="rId4"/>
    <p:sldId id="370" r:id="rId5"/>
    <p:sldId id="324" r:id="rId6"/>
    <p:sldId id="374" r:id="rId7"/>
    <p:sldId id="375" r:id="rId8"/>
    <p:sldId id="354" r:id="rId9"/>
    <p:sldId id="362" r:id="rId10"/>
    <p:sldId id="264" r:id="rId11"/>
    <p:sldId id="376" r:id="rId12"/>
    <p:sldId id="350" r:id="rId13"/>
    <p:sldId id="377" r:id="rId14"/>
    <p:sldId id="341" r:id="rId15"/>
    <p:sldId id="378" r:id="rId16"/>
    <p:sldId id="379" r:id="rId17"/>
    <p:sldId id="355" r:id="rId18"/>
    <p:sldId id="364" r:id="rId19"/>
    <p:sldId id="356" r:id="rId20"/>
    <p:sldId id="357" r:id="rId21"/>
    <p:sldId id="373" r:id="rId22"/>
    <p:sldId id="358" r:id="rId23"/>
    <p:sldId id="323" r:id="rId24"/>
    <p:sldId id="37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FA2FEC7-24EB-47FC-8D8D-E4E25293B43D}">
          <p14:sldIdLst>
            <p14:sldId id="257"/>
            <p14:sldId id="349"/>
            <p14:sldId id="370"/>
            <p14:sldId id="324"/>
            <p14:sldId id="374"/>
            <p14:sldId id="375"/>
            <p14:sldId id="354"/>
            <p14:sldId id="362"/>
            <p14:sldId id="264"/>
            <p14:sldId id="376"/>
            <p14:sldId id="350"/>
            <p14:sldId id="377"/>
            <p14:sldId id="341"/>
            <p14:sldId id="378"/>
            <p14:sldId id="379"/>
            <p14:sldId id="355"/>
            <p14:sldId id="364"/>
            <p14:sldId id="356"/>
            <p14:sldId id="357"/>
            <p14:sldId id="373"/>
            <p14:sldId id="358"/>
          </p14:sldIdLst>
        </p14:section>
        <p14:section name="Раздел без заголовка" id="{94CECD2E-D671-440A-8070-8249803FBDAD}">
          <p14:sldIdLst>
            <p14:sldId id="323"/>
            <p14:sldId id="3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мамат" initials="Т" lastIdx="0" clrIdx="0">
    <p:extLst>
      <p:ext uri="{19B8F6BF-5375-455C-9EA6-DF929625EA0E}">
        <p15:presenceInfo xmlns:p15="http://schemas.microsoft.com/office/powerpoint/2012/main" userId="Тамама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09" autoAdjust="0"/>
    <p:restoredTop sz="93968" autoAdjust="0"/>
  </p:normalViewPr>
  <p:slideViewPr>
    <p:cSldViewPr snapToGrid="0">
      <p:cViewPr varScale="1">
        <p:scale>
          <a:sx n="97" d="100"/>
          <a:sy n="97" d="100"/>
        </p:scale>
        <p:origin x="84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ECE25-AA4C-476C-BD15-391FDF0FFF93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955C0-80B6-4EEC-915A-A486F9066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396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1757E-A03A-4DF2-B00F-02B4AE0D53F7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2CAA3-6A74-40D4-8E33-48159A8FE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5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1B958-4B13-4361-92D8-0E554B9159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2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9F23B-11BA-4CDA-BBCB-88B0E22B5DCA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24.01.2020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B881B9-21D0-40F8-8501-7201923053C0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3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F8BAE2-BCF5-4F5B-9959-34ADD294D6F7}" type="slidenum">
              <a:rPr 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88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F8BAE2-BCF5-4F5B-9959-34ADD294D6F7}" type="slidenum">
              <a:rPr 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0607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F8BAE2-BCF5-4F5B-9959-34ADD294D6F7}" type="slidenum">
              <a:rPr 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867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F8BAE2-BCF5-4F5B-9959-34ADD294D6F7}" type="slidenum">
              <a:rPr 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1748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F8BAE2-BCF5-4F5B-9959-34ADD294D6F7}" type="slidenum">
              <a:rPr 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04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4341B-2BCE-411C-8C12-B7E85A99EB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11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DF1DD-478C-4B3A-931F-87A26324F3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480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89F03B-99CC-4F48-B173-184EE5DB46E3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24.01.2020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EDF8-6942-4611-AC1F-18BC528C25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840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C0756E-9C88-4678-9A64-A4DF6C09A043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24.01.2020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42F2-8092-4F3A-AFEB-F0BFA2B833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4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2A0E1-89E7-4EDD-A1C0-BF442C3BBA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867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CA282-E212-4F77-87F8-66D8EFFB7094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24.01.2020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7D5F-EF73-4A19-B200-0C2280306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659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C543F-528E-47CE-9538-39D6D8B1D6D0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24.01.2020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7263-17E1-4193-B4CB-DA5C5BC60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55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1334BC-9837-41EA-8553-1A57F10988E5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24.01.2020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0610-DB03-467C-87DA-42A03FD6D5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85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24CB8-2F38-4E5B-959A-D7B05202C2F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24.01.2020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169A-29EA-4BCE-9D30-2214E3467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758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E4F72-478E-4515-9E59-93D1E520B1F2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24.01.2020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D1FF-E621-4DFD-A96D-06E5C4B80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019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383E77-D25B-495A-BF94-658974F2278A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24.01.2020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5F43-4637-4040-9193-1C804CDC1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365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4DA3A-4B59-4131-9459-040E03603446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24.01.2020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6DE8-9E6A-4C8C-BE16-ECF1FC98E2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400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9F23B-11BA-4CDA-BBCB-88B0E22B5DCA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24.01.2020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B881B9-21D0-40F8-8501-7201923053C0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0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9F23B-11BA-4CDA-BBCB-88B0E22B5DCA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24.01.2020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B881B9-21D0-40F8-8501-7201923053C0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9F23B-11BA-4CDA-BBCB-88B0E22B5DCA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24.01.2020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B881B9-21D0-40F8-8501-7201923053C0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879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977E1-B7BF-4D96-8DBF-8F009AEFB6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36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9F23B-11BA-4CDA-BBCB-88B0E22B5DCA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24.01.2020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B881B9-21D0-40F8-8501-7201923053C0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98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9F23B-11BA-4CDA-BBCB-88B0E22B5DCA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24.01.2020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B881B9-21D0-40F8-8501-7201923053C0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6215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9F23B-11BA-4CDA-BBCB-88B0E22B5DCA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24.01.2020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B881B9-21D0-40F8-8501-7201923053C0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01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187B1-9E68-4615-8D29-6E5FFA374E3E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24.01.2020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089B-C1C4-476E-85A2-EF7689C5C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18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C07936-9E1B-4040-8F6E-8B985AB95A59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24.01.2020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9746-9EA4-4EAB-9825-50BA8AED5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17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559C3-EC8F-4064-84DC-B9194428A9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9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A7C19-1529-4CB0-904C-F329ACA7C8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21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5CEBF-F798-4C96-98AA-08A44F9A06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7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19DD1-C92A-4C1D-A657-D512A7910D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1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FC73-37D0-4E86-87D4-B0FD5F4134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9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B7376-148D-49C8-A1D9-3BCD7AA617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67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4A9F23B-11BA-4CDA-BBCB-88B0E22B5DCA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24.01.2020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B881B9-21D0-40F8-8501-7201923053C0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71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  <p:sldLayoutId id="21474840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4A9F23B-11BA-4CDA-BBCB-88B0E22B5DCA}" type="datetimeFigureOut">
              <a:rPr lang="ru-RU" smtClean="0">
                <a:solidFill>
                  <a:srgbClr val="B83D68">
                    <a:shade val="75000"/>
                  </a:srgbClr>
                </a:solidFill>
              </a:rPr>
              <a:pPr>
                <a:defRPr/>
              </a:pPr>
              <a:t>24.01.2020</a:t>
            </a:fld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B83D68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B881B9-21D0-40F8-8501-7201923053C0}" type="slidenum">
              <a:rPr 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  <p:sldLayoutId id="214748406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fipi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902" y="3802"/>
            <a:ext cx="8413070" cy="3429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type="body" idx="1"/>
          </p:nvPr>
        </p:nvSpPr>
        <p:spPr>
          <a:xfrm>
            <a:off x="152399" y="1839687"/>
            <a:ext cx="11778343" cy="3352798"/>
          </a:xfrm>
        </p:spPr>
        <p:txBody>
          <a:bodyPr>
            <a:normAutofit fontScale="25000" lnSpcReduction="20000"/>
          </a:bodyPr>
          <a:lstStyle/>
          <a:p>
            <a:pPr algn="ctr">
              <a:buFont typeface="Wingdings 2" panose="05020102010507070707" pitchFamily="18" charset="2"/>
              <a:buNone/>
            </a:pPr>
            <a:endParaRPr lang="ru-RU" sz="4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Организационно-технологическое обеспечение проведения итогового собеседования по русскому </a:t>
            </a:r>
            <a:r>
              <a:rPr lang="ru-RU" sz="1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</a:t>
            </a:r>
          </a:p>
          <a:p>
            <a:pPr algn="ctr"/>
            <a:r>
              <a:rPr lang="ru-RU" sz="1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27.01.2020г.</a:t>
            </a:r>
            <a:r>
              <a:rPr lang="ru-RU" sz="1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20849" y="408438"/>
            <a:ext cx="41692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РЦОИ ДИРО</a:t>
            </a:r>
            <a:endParaRPr lang="ru-RU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32" y="80005"/>
            <a:ext cx="3876756" cy="1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483" y="204795"/>
            <a:ext cx="1200694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 </a:t>
            </a:r>
            <a:r>
              <a:rPr lang="ru-RU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ОО</a:t>
            </a:r>
            <a:endParaRPr lang="ru-RU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808480" y="1067683"/>
            <a:ext cx="4080757" cy="16672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endParaRPr lang="ru-RU" alt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just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</a:t>
            </a:r>
            <a:r>
              <a:rPr lang="ru-RU" alt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подготовку и проведение ИС-9 (общая координация хода проведения процедуры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808480" y="2965754"/>
            <a:ext cx="4080757" cy="16672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endParaRPr lang="ru-RU" alt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</a:t>
            </a:r>
            <a:r>
              <a:rPr lang="ru-RU" alt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обеспечение и сопровождение ИС-9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198524" y="1067683"/>
            <a:ext cx="5933902" cy="16672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endParaRPr lang="ru-RU" alt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</a:t>
            </a:r>
            <a:r>
              <a:rPr lang="ru-RU" alt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передвижение участников ИС-9 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176356" y="2965755"/>
            <a:ext cx="5933902" cy="16672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endParaRPr lang="ru-RU" alt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– </a:t>
            </a:r>
            <a:r>
              <a:rPr lang="ru-RU" alt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устных ответов участников ИС-9</a:t>
            </a:r>
            <a:endParaRPr lang="ru-RU" altLang="ru-RU" sz="1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808479" y="4747450"/>
            <a:ext cx="7356995" cy="16672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endParaRPr lang="ru-RU" alt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Экзаменатор-собеседник – </a:t>
            </a:r>
            <a:r>
              <a:rPr lang="ru-RU" alt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роль собеседника</a:t>
            </a:r>
            <a:endParaRPr lang="ru-RU" altLang="ru-RU" sz="1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96"/>
          <p:cNvPicPr/>
          <p:nvPr/>
        </p:nvPicPr>
        <p:blipFill>
          <a:blip r:embed="rId2"/>
          <a:stretch>
            <a:fillRect/>
          </a:stretch>
        </p:blipFill>
        <p:spPr>
          <a:xfrm>
            <a:off x="135478" y="2965754"/>
            <a:ext cx="1568631" cy="1667265"/>
          </a:xfrm>
          <a:prstGeom prst="rect">
            <a:avLst/>
          </a:prstGeom>
        </p:spPr>
      </p:pic>
      <p:pic>
        <p:nvPicPr>
          <p:cNvPr id="12" name="Picture 494"/>
          <p:cNvPicPr/>
          <p:nvPr/>
        </p:nvPicPr>
        <p:blipFill>
          <a:blip r:embed="rId3"/>
          <a:stretch>
            <a:fillRect/>
          </a:stretch>
        </p:blipFill>
        <p:spPr>
          <a:xfrm>
            <a:off x="21112" y="1146703"/>
            <a:ext cx="1682997" cy="158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53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877" y="312420"/>
            <a:ext cx="11059986" cy="83127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готовности ОО (не позднее чем за сутки) 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737754" y="1506682"/>
            <a:ext cx="10557163" cy="433801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807" y="1243412"/>
            <a:ext cx="393627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ОО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93622" y="1200013"/>
            <a:ext cx="7254241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</a:t>
            </a:r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необходимого количества аудиторий; </a:t>
            </a:r>
            <a:endParaRPr lang="ru-RU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</a:t>
            </a:r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 оборудованием аудиторий и штаба; </a:t>
            </a:r>
            <a:endParaRPr lang="ru-RU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</a:t>
            </a: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(отчетные формы, бланки) </a:t>
            </a:r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РЦОИ (совместно с техническим специалистом), их тиражирование (при необходимости</a:t>
            </a: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корректировка (при необходимости) списка  </a:t>
            </a: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распределить участников ИС-9 по аудиториям и заполнить в Списке участников ИС-9 поле «Аудитория»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30010" y="4118655"/>
            <a:ext cx="7254242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аудиторий и штаба необходимыми техническими средствами</a:t>
            </a: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проверка </a:t>
            </a:r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работоспособности технических средств: </a:t>
            </a:r>
            <a:endParaRPr lang="ru-RU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Интернет, рабочее состояние принтера, сканера при осуществлении сканирования материалов, наличие бумаги, качество аудиозаписи в </a:t>
            </a: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аудиториях; 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скачивание и тиражирование критериев оценивания для экспертов с официального сайта ФИПИ (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fipi.ru</a:t>
            </a: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807" y="3494823"/>
            <a:ext cx="393627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ОО</a:t>
            </a:r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96"/>
          <p:cNvPicPr/>
          <p:nvPr/>
        </p:nvPicPr>
        <p:blipFill>
          <a:blip r:embed="rId3"/>
          <a:stretch>
            <a:fillRect/>
          </a:stretch>
        </p:blipFill>
        <p:spPr>
          <a:xfrm>
            <a:off x="1453525" y="4036215"/>
            <a:ext cx="1808480" cy="18084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21" y="1784804"/>
            <a:ext cx="1953087" cy="151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28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7877" y="312420"/>
            <a:ext cx="11059986" cy="83127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готовности ОО (не позднее чем за сутки)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9745" y="1316510"/>
            <a:ext cx="393627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по </a:t>
            </a: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проверке ответов участников</a:t>
            </a:r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055" y="3673622"/>
            <a:ext cx="393627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Экзаменатор-собеседник</a:t>
            </a:r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3622" y="1200013"/>
            <a:ext cx="725424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-ознакомиться с критериями оценивания устных ответов</a:t>
            </a:r>
          </a:p>
          <a:p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-Порядком проведения ИС-9;</a:t>
            </a:r>
          </a:p>
          <a:p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-Методическими рекомедациями и ходом проведения </a:t>
            </a: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ИС-9.</a:t>
            </a:r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3622" y="3494823"/>
            <a:ext cx="725424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-ознакомиться с демоверсиями материалов для проведения ИС-9;</a:t>
            </a:r>
          </a:p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-Порядком проведения ИС-9;</a:t>
            </a:r>
          </a:p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-Методическими рекомедациями и ходом проведения ИС-9.</a:t>
            </a:r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95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743" y="0"/>
            <a:ext cx="11691257" cy="137726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>
                <a:ln>
                  <a:noFill/>
                </a:ln>
                <a:solidFill>
                  <a:schemeClr val="bg1"/>
                </a:solidFill>
                <a:latin typeface="Trebuchet MS"/>
              </a:rPr>
              <a:t>Материалы для проведения ИС </a:t>
            </a:r>
            <a:r>
              <a:rPr lang="ru-RU" sz="3200" dirty="0">
                <a:ln>
                  <a:noFill/>
                </a:ln>
                <a:solidFill>
                  <a:srgbClr val="90C226"/>
                </a:solidFill>
                <a:latin typeface="Trebuchet MS"/>
              </a:rPr>
              <a:t/>
            </a:r>
            <a:br>
              <a:rPr lang="ru-RU" sz="3200" dirty="0">
                <a:ln>
                  <a:noFill/>
                </a:ln>
                <a:solidFill>
                  <a:srgbClr val="90C226"/>
                </a:solidFill>
                <a:latin typeface="Trebuchet M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3888" y="1967023"/>
            <a:ext cx="9822709" cy="3908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2816" y="2556177"/>
            <a:ext cx="896058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2B4A76"/>
                </a:solidFill>
                <a:latin typeface="Calibri" panose="020F0502020204030204" pitchFamily="34" charset="0"/>
              </a:rPr>
              <a:t>Список участников ИС; Ведомости учета проведения ИС в аудитории; Черновики для внесения первичной информации по </a:t>
            </a:r>
            <a:r>
              <a:rPr lang="ru-RU" dirty="0" smtClean="0">
                <a:solidFill>
                  <a:srgbClr val="2B4A76"/>
                </a:solidFill>
                <a:latin typeface="Calibri" panose="020F0502020204030204" pitchFamily="34" charset="0"/>
              </a:rPr>
              <a:t>оцениванию работ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42312" y="4713766"/>
            <a:ext cx="4618808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ИС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2148" y="1614455"/>
            <a:ext cx="896058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Региональный центр </a:t>
            </a:r>
            <a:r>
              <a:rPr lang="ru-RU" dirty="0" smtClean="0"/>
              <a:t>обработки информации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9424" y="2464864"/>
            <a:ext cx="176892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ПЕЧАТЬ материалов: </a:t>
            </a:r>
            <a:r>
              <a:rPr lang="ru-RU" dirty="0" smtClean="0"/>
              <a:t> </a:t>
            </a:r>
            <a:endParaRPr lang="ru-RU" dirty="0"/>
          </a:p>
          <a:p>
            <a:pPr algn="ctr"/>
            <a:r>
              <a:rPr lang="ru-RU" dirty="0" smtClean="0"/>
              <a:t>в РЦОИ</a:t>
            </a:r>
            <a:endParaRPr lang="ru-RU" dirty="0"/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2050880" y="2627543"/>
            <a:ext cx="703773" cy="503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2396" y="4163034"/>
            <a:ext cx="1884183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Резервная схема: </a:t>
            </a:r>
          </a:p>
          <a:p>
            <a:r>
              <a:rPr lang="ru-RU" dirty="0"/>
              <a:t>ФЦТ   </a:t>
            </a:r>
            <a:r>
              <a:rPr lang="ru-RU" dirty="0" smtClean="0"/>
              <a:t>  </a:t>
            </a:r>
            <a:r>
              <a:rPr lang="ru-RU" dirty="0"/>
              <a:t>Е-</a:t>
            </a:r>
            <a:r>
              <a:rPr lang="en-US" dirty="0"/>
              <a:t>mail </a:t>
            </a:r>
            <a:r>
              <a:rPr lang="ru-RU" dirty="0"/>
              <a:t>РЦОИ </a:t>
            </a:r>
          </a:p>
          <a:p>
            <a:r>
              <a:rPr lang="ru-RU" dirty="0"/>
              <a:t>РЦОИ           ОО 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2067873" y="4717032"/>
            <a:ext cx="581561" cy="426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700729" y="4280990"/>
            <a:ext cx="90803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Федеральный Интернет ресурс (</a:t>
            </a:r>
            <a:r>
              <a:rPr lang="en-US" dirty="0"/>
              <a:t>topic9.rustest.ru)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57747" y="5101614"/>
            <a:ext cx="734800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Текст для чтения, карточки с темами беседы на выбор, планами беседы </a:t>
            </a:r>
            <a:endParaRPr lang="ru-RU" dirty="0" smtClean="0"/>
          </a:p>
          <a:p>
            <a:r>
              <a:rPr lang="ru-RU" dirty="0" smtClean="0"/>
              <a:t>Карточки </a:t>
            </a:r>
            <a:r>
              <a:rPr lang="ru-RU" dirty="0"/>
              <a:t>экзаменатора-собеседника по каждой теме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17698" y="3244334"/>
            <a:ext cx="5156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Федеральный Интернет ресурс (</a:t>
            </a:r>
            <a:r>
              <a:rPr lang="en-US" dirty="0"/>
              <a:t>topic9.rustest.ru)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181536" y="5208698"/>
            <a:ext cx="1532709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7.30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 9:00) </a:t>
            </a:r>
          </a:p>
        </p:txBody>
      </p:sp>
    </p:spTree>
    <p:extLst>
      <p:ext uri="{BB962C8B-B14F-4D97-AF65-F5344CB8AC3E}">
        <p14:creationId xmlns:p14="http://schemas.microsoft.com/office/powerpoint/2010/main" val="11551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4604" y="1"/>
            <a:ext cx="9451571" cy="5070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 день проведения ИС-9: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615" y="909565"/>
            <a:ext cx="393627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</a:t>
            </a: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ОО:</a:t>
            </a:r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5690" y="593681"/>
            <a:ext cx="725424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7.30. получает  и тиражирует материалы ( КИМ )для проведения ИС-9;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 их отв.организатору;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потоковую аудиозапись;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ведение аудиозаписи во весь период экзамена;</a:t>
            </a:r>
            <a:endParaRPr lang="ru-RU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780" y="2662580"/>
            <a:ext cx="393627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</a:t>
            </a: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ОО:</a:t>
            </a:r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55690" y="2659083"/>
            <a:ext cx="7254242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от технического специалиста КИМы;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выдает экзаменатору – собеседнику:</a:t>
            </a:r>
          </a:p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1.Ведомость учета проведения ИС-9;</a:t>
            </a:r>
          </a:p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2.Материалы для проведения ИС-9;</a:t>
            </a:r>
          </a:p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3.Бланки ИС-9.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выдает эксперту: </a:t>
            </a:r>
          </a:p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1.Черновики для внесения первичной информации;</a:t>
            </a:r>
          </a:p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Комплект материалов для ИС-9;</a:t>
            </a:r>
          </a:p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3.ВДП для упаковкичерновиков для внесения первичной информации.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выдает организатору:</a:t>
            </a:r>
          </a:p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1.списки участников ИС-9.</a:t>
            </a:r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420" y="3506634"/>
            <a:ext cx="36706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ИС-9:</a:t>
            </a: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883772" y="3031912"/>
            <a:ext cx="484632" cy="484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0771" y="3921685"/>
            <a:ext cx="3632836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Проставить «н» в соответствующем поле «аудитория» отсутствующим участникам, либо поручить организатору;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Акт о досрочном завершении (по согласованию поручить экзаменатору-собеседнику.</a:t>
            </a: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05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553" y="926191"/>
            <a:ext cx="393627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Экзаменатор-собеседник должен:</a:t>
            </a:r>
          </a:p>
          <a:p>
            <a:pPr algn="ctr"/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04604" y="1"/>
            <a:ext cx="9451571" cy="5070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 день проведения ИС-9: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21943" y="1001006"/>
            <a:ext cx="7254242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от ответственного организатора:</a:t>
            </a:r>
          </a:p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-ведомость учета проведения ИС-9;</a:t>
            </a:r>
          </a:p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-материалы для проведения ИС-9;</a:t>
            </a:r>
          </a:p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-Бланки ИС-9.</a:t>
            </a:r>
          </a:p>
          <a:p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экспертом должен ознакомиться с КИМ</a:t>
            </a:r>
          </a:p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проверяет документы участника ИС-9;</a:t>
            </a:r>
          </a:p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выдает участнику бланки ИС-9;</a:t>
            </a:r>
          </a:p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контролирует внесение регистрационных сведений участником ИС-9;</a:t>
            </a:r>
          </a:p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передает бланк эксперту;</a:t>
            </a:r>
          </a:p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следить за тем, чтобы участник ИС-9 под аудиозапись произнес отчетливо  фио и  номер задания прежде, чем приступить к ответу </a:t>
            </a:r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(не 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включается в продолжительность проведения экзамена</a:t>
            </a:r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роль собеседника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552" y="2218221"/>
            <a:ext cx="303703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 </a:t>
            </a: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собеседник </a:t>
            </a:r>
            <a:r>
              <a:rPr lang="ru-RU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ыполняет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собеседника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553" y="3384924"/>
            <a:ext cx="300703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 – собеседник </a:t>
            </a:r>
            <a:r>
              <a:rPr lang="ru-RU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доброжелательную рабочую атмосферу</a:t>
            </a:r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8558" y="4847248"/>
            <a:ext cx="300703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экзаменатор-собеседник </a:t>
            </a:r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ИС-9 организует деятельность участника ИС-9</a:t>
            </a:r>
            <a:endParaRPr lang="ru-RU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504604" y="1664208"/>
            <a:ext cx="484632" cy="484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773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3566" y="339634"/>
            <a:ext cx="7036526" cy="505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Ход проведения: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3566" y="916681"/>
            <a:ext cx="696487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ИС-9 проходит без отрыва от образовательного процесса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03566" y="2200316"/>
            <a:ext cx="719327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Приглашение участников в аудиторию проведения </a:t>
            </a:r>
            <a:r>
              <a:rPr lang="ru-RU" dirty="0" smtClean="0"/>
              <a:t>ИС-9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03567" y="2731339"/>
            <a:ext cx="719327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Проведение собеседования экзаменатором-собеседником </a:t>
            </a:r>
          </a:p>
          <a:p>
            <a:pPr algn="ctr"/>
            <a:r>
              <a:rPr lang="ru-RU" dirty="0"/>
              <a:t>(соблюдение временного регламента) </a:t>
            </a:r>
          </a:p>
          <a:p>
            <a:pPr algn="ctr"/>
            <a:r>
              <a:rPr lang="ru-RU" dirty="0"/>
              <a:t>Оценивание ответа участника экспертом 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61408" y="5958145"/>
            <a:ext cx="72775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Обработка материалов </a:t>
            </a:r>
            <a:r>
              <a:rPr lang="ru-RU" dirty="0" smtClean="0"/>
              <a:t>ИС -9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0061" y="6409754"/>
            <a:ext cx="735597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Выдача результатов </a:t>
            </a:r>
            <a:r>
              <a:rPr lang="ru-RU" dirty="0" smtClean="0"/>
              <a:t>ИС-9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867208" y="3332755"/>
            <a:ext cx="182507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15 </a:t>
            </a:r>
            <a:r>
              <a:rPr lang="ru-RU" dirty="0" smtClean="0"/>
              <a:t>-16 минут </a:t>
            </a:r>
            <a:endParaRPr lang="ru-RU" dirty="0"/>
          </a:p>
        </p:txBody>
      </p:sp>
      <p:pic>
        <p:nvPicPr>
          <p:cNvPr id="12" name="Picture 16522"/>
          <p:cNvPicPr/>
          <p:nvPr/>
        </p:nvPicPr>
        <p:blipFill>
          <a:blip r:embed="rId2"/>
          <a:stretch>
            <a:fillRect/>
          </a:stretch>
        </p:blipFill>
        <p:spPr>
          <a:xfrm>
            <a:off x="9867208" y="1884746"/>
            <a:ext cx="1529542" cy="128491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03566" y="1357962"/>
            <a:ext cx="696487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Тенхнический специалист перед началом проведения ИС-9 включает одну общую потоковую аудиозапись на весь день проведения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42754" y="3879629"/>
            <a:ext cx="7193278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В аудитории проведения во время проведения ИС-9 присутствуют:</a:t>
            </a:r>
          </a:p>
          <a:p>
            <a:pPr algn="ctr"/>
            <a:r>
              <a:rPr lang="ru-RU" dirty="0"/>
              <a:t>-</a:t>
            </a:r>
            <a:r>
              <a:rPr lang="ru-RU" dirty="0" smtClean="0"/>
              <a:t> экзаменатор-собеседник;</a:t>
            </a:r>
          </a:p>
          <a:p>
            <a:pPr algn="ctr"/>
            <a:r>
              <a:rPr lang="ru-RU" dirty="0" smtClean="0"/>
              <a:t>-не более одного участника ИС-9;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эксперт по проверке  ответов;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Технический специалист по необходимости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560" y="984069"/>
            <a:ext cx="1852750" cy="14630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(не позднее чем за 2 недели)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98" y="175047"/>
            <a:ext cx="1180011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 для особых категорий участников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89560" y="2782389"/>
            <a:ext cx="1852750" cy="14848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на дому,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медицинской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89560" y="4741819"/>
            <a:ext cx="1852750" cy="14064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33402" y="3189357"/>
            <a:ext cx="692550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Заключение медицинской организации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ПМПК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33402" y="4947220"/>
            <a:ext cx="671244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Беспрепятственный доступ и передвижение в помещении (поручни, пандусы, расширенные дверные проемы, лифт, аудитории на первом этаже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Наличие специальных кресел и других приспособлений;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продолжительности ИС на 30 минут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питания и перерывов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64823" y="1115424"/>
            <a:ext cx="909936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•Участники с ОВЗ: заявление + копия рекомендаций ПМПК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•Участники дети-инвалиды, инвалиды: заявление +оригинал или заверенную копию справки об инвалидности, а также для создания дополнительных условий - копию рекомендаций ПМПК </a:t>
            </a:r>
          </a:p>
        </p:txBody>
      </p:sp>
      <p:pic>
        <p:nvPicPr>
          <p:cNvPr id="12" name="Picture 16534"/>
          <p:cNvPicPr/>
          <p:nvPr/>
        </p:nvPicPr>
        <p:blipFill>
          <a:blip r:embed="rId2"/>
          <a:stretch>
            <a:fillRect/>
          </a:stretch>
        </p:blipFill>
        <p:spPr>
          <a:xfrm>
            <a:off x="10033070" y="5068905"/>
            <a:ext cx="1316355" cy="15024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70" y="2950195"/>
            <a:ext cx="1737511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386204" y="158923"/>
            <a:ext cx="9907587" cy="4389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ИС для особых категорий участников </a:t>
            </a:r>
            <a:r>
              <a:rPr lang="ru-RU" sz="3200" dirty="0">
                <a:ln>
                  <a:noFill/>
                </a:ln>
                <a:solidFill>
                  <a:srgbClr val="90C226"/>
                </a:solidFill>
                <a:latin typeface="Trebuchet MS"/>
              </a:rPr>
              <a:t/>
            </a:r>
            <a:br>
              <a:rPr lang="ru-RU" sz="3200" dirty="0">
                <a:ln>
                  <a:noFill/>
                </a:ln>
                <a:solidFill>
                  <a:srgbClr val="90C226"/>
                </a:solidFill>
                <a:latin typeface="Trebuchet MS"/>
              </a:rPr>
            </a:b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2569114" y="751185"/>
            <a:ext cx="690037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998913" y="2309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99431" y="751185"/>
            <a:ext cx="3205602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условия</a:t>
            </a:r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 ассистентов</a:t>
            </a:r>
          </a:p>
          <a:p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для выполнения работы технических </a:t>
            </a:r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средств:  </a:t>
            </a:r>
            <a:endParaRPr lang="ru-RU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84024" y="2281844"/>
            <a:ext cx="1915407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слабослышащих участников</a:t>
            </a: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оборудование аудитории звукоусиливающей аппаратурой как коллективного, так и индивидуального пользования </a:t>
            </a:r>
            <a:endParaRPr lang="ru-RU" sz="1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339998" y="1686487"/>
            <a:ext cx="1930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2599" y="4472088"/>
            <a:ext cx="896620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</a:t>
            </a:r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копия рекомендаций ПМПК (для участников с ОВЗ, обучающихся на дому, в мед. организации)  справка об инвалидности, копия рекомендаций ПМПК (для детей-инвалидов и инвалидов) </a:t>
            </a:r>
            <a:endParaRPr lang="ru-RU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3128791" y="3482851"/>
            <a:ext cx="649995" cy="431756"/>
          </a:xfrm>
          <a:prstGeom prst="rightArrow">
            <a:avLst>
              <a:gd name="adj1" fmla="val 50000"/>
              <a:gd name="adj2" fmla="val 567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37770" y="2312232"/>
            <a:ext cx="1867029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глухих и слабослышащих </a:t>
            </a: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участников: привлечение при необходимости </a:t>
            </a:r>
            <a:r>
              <a:rPr lang="ru-RU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ассистента сурдопереводчика </a:t>
            </a:r>
            <a:endParaRPr lang="ru-RU" sz="1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92883" y="2293302"/>
            <a:ext cx="1732300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слепых участников</a:t>
            </a: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материалов </a:t>
            </a:r>
            <a:r>
              <a:rPr lang="ru-RU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рельефно точечным </a:t>
            </a: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шрифтом Брайля </a:t>
            </a:r>
            <a:endParaRPr lang="ru-RU" sz="1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94626" y="2031201"/>
            <a:ext cx="2507810" cy="22775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слабовидящих</a:t>
            </a:r>
            <a:r>
              <a:rPr lang="ru-RU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участников: - копирование материалов в увеличенном размере; - обеспечение аудитории увеличительными устройствами; </a:t>
            </a:r>
            <a:endParaRPr lang="ru-RU" sz="1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равномерное освещение не менее 300 люкс (настольные лампы) </a:t>
            </a:r>
            <a:endParaRPr lang="ru-RU" sz="14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83261" y="1686487"/>
            <a:ext cx="2347157" cy="37548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с расстройством аутистического спектра: </a:t>
            </a: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привлечение </a:t>
            </a:r>
            <a:r>
              <a:rPr lang="ru-RU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экзаменатора-собеседника, специалистов </a:t>
            </a: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коррекционной педагогике, людей, с которым участник знаком, </a:t>
            </a:r>
            <a:r>
              <a:rPr lang="ru-RU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контактирует (в исключительных случаях может быть родитель); 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</a:t>
            </a: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ответа по окончании ИС по </a:t>
            </a:r>
            <a:r>
              <a:rPr lang="ru-RU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аудиозаписи, то есть </a:t>
            </a:r>
          </a:p>
          <a:p>
            <a:pPr algn="ctr"/>
            <a:r>
              <a:rPr lang="ru-RU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</a:t>
            </a: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проводится по второй схеме</a:t>
            </a:r>
          </a:p>
          <a:p>
            <a:pPr algn="ctr"/>
            <a:r>
              <a:rPr lang="ru-RU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2600" y="5395418"/>
            <a:ext cx="114479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баллов, необходимое для </a:t>
            </a:r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</a:t>
            </a:r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«зачета</a:t>
            </a: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с ОВЗ (Приложение 12 МР)</a:t>
            </a:r>
            <a:endParaRPr lang="ru-RU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482599" y="5889515"/>
            <a:ext cx="1144791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 пользоваться черновиком;</a:t>
            </a:r>
          </a:p>
        </p:txBody>
      </p:sp>
      <p:pic>
        <p:nvPicPr>
          <p:cNvPr id="17" name="Picture 502"/>
          <p:cNvPicPr/>
          <p:nvPr/>
        </p:nvPicPr>
        <p:blipFill>
          <a:blip r:embed="rId2"/>
          <a:stretch>
            <a:fillRect/>
          </a:stretch>
        </p:blipFill>
        <p:spPr>
          <a:xfrm>
            <a:off x="7143102" y="722642"/>
            <a:ext cx="1352447" cy="119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989013" y="185058"/>
            <a:ext cx="9907587" cy="7511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r>
              <a:rPr lang="ru-RU" sz="4000" dirty="0"/>
              <a:t/>
            </a:r>
            <a:br>
              <a:rPr lang="ru-RU" sz="4000" dirty="0"/>
            </a:br>
            <a:r>
              <a:rPr lang="ru-RU" sz="9600" dirty="0"/>
              <a:t>Оценивание ответов участников ИС  </a:t>
            </a:r>
          </a:p>
          <a:p>
            <a:pPr algn="ctr"/>
            <a:r>
              <a:rPr lang="ru-RU" sz="3200" dirty="0">
                <a:ln>
                  <a:noFill/>
                </a:ln>
                <a:solidFill>
                  <a:srgbClr val="90C226"/>
                </a:solidFill>
                <a:latin typeface="Trebuchet MS"/>
              </a:rPr>
              <a:t/>
            </a:r>
            <a:br>
              <a:rPr lang="ru-RU" sz="3200" dirty="0">
                <a:ln>
                  <a:noFill/>
                </a:ln>
                <a:solidFill>
                  <a:srgbClr val="90C226"/>
                </a:solidFill>
                <a:latin typeface="Trebuchet MS"/>
              </a:rPr>
            </a:b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2569114" y="751185"/>
            <a:ext cx="690037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998913" y="2309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5758" y="1141261"/>
            <a:ext cx="202797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Первая схема </a:t>
            </a:r>
            <a:endParaRPr lang="ru-RU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251" y="1980381"/>
            <a:ext cx="343815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присутствует в аудитории во время проведения ИС </a:t>
            </a:r>
            <a:endParaRPr lang="ru-RU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339998" y="1686487"/>
            <a:ext cx="1930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461699" y="1554461"/>
            <a:ext cx="716096" cy="460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817422" y="1499821"/>
            <a:ext cx="716096" cy="460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807640" y="1972392"/>
            <a:ext cx="37903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не присутствует в аудитории при проведении ИС 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6812" y="2941964"/>
            <a:ext cx="411720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оценивает ответ в аудитории в процессе собеседования по критериям и выставляет «зачет»/ «незачет» </a:t>
            </a:r>
            <a:endParaRPr lang="ru-RU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33002" y="2875596"/>
            <a:ext cx="359453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оценивает ответ участника после проведения ИС, прослушивая аудиозаписи ответов </a:t>
            </a:r>
            <a:endParaRPr lang="ru-RU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62729" y="3903547"/>
            <a:ext cx="413313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возможно повторное прослушивание ответов участников (по аудиозаписи)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819746" y="4875929"/>
            <a:ext cx="420080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заполняет итоговые документы (бланк ИС/протокол по внесению результатов оценивания ответов участников) в день проведения ИС </a:t>
            </a:r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971168" y="3830615"/>
            <a:ext cx="404230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в процессе прослушивания аудиозаписи оценивает ответ по критериям и выставляет «зачет»/»незачет» </a:t>
            </a:r>
            <a:endParaRPr lang="ru-RU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297093" y="5062633"/>
            <a:ext cx="480739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заполняет необходимые документы (бланк </a:t>
            </a:r>
            <a:endParaRPr lang="ru-RU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 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 </a:t>
            </a:r>
            <a:endParaRPr lang="ru-RU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61481" y="1068022"/>
            <a:ext cx="202797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Вторая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схема </a:t>
            </a:r>
            <a:endParaRPr lang="ru-RU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252" y="6351690"/>
            <a:ext cx="1201498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Выбор схемы оценивания определяется на уровне ОИВ: 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РД выбрана первая схема</a:t>
            </a:r>
            <a:endParaRPr lang="ru-RU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40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91" y="206829"/>
            <a:ext cx="11392396" cy="36674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Инструктивные и методические материалы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3159" y="673056"/>
            <a:ext cx="671668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Федеральный уровень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675" y="1141236"/>
            <a:ext cx="1137775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Приказ Министерства просвещения Российской Федерации и Рособрнадзора от 7.11.2018 № 189/1513  «Об утверждении Порядка проведения государственной итоговой аттестации по образовательным программам основного общего образования»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7133" y="2103902"/>
            <a:ext cx="11387291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Рекомендации по организации и проведению итогового собеседования для органов исполнительной власти субъектов Российской Федерации, осуществляющих государственное управление в сфере образования  (автоматизированная обработка </a:t>
            </a:r>
            <a:r>
              <a:rPr lang="ru-RU" dirty="0"/>
              <a:t>бланков)  </a:t>
            </a:r>
            <a:r>
              <a:rPr lang="ru-RU" dirty="0" smtClean="0"/>
              <a:t>Приложение </a:t>
            </a:r>
            <a:r>
              <a:rPr lang="ru-RU" dirty="0"/>
              <a:t>12 к письму </a:t>
            </a:r>
          </a:p>
          <a:p>
            <a:r>
              <a:rPr lang="ru-RU" dirty="0"/>
              <a:t>Рособрнадзора от 16 декабря 2019 г. № 10-1059 </a:t>
            </a:r>
            <a:r>
              <a:rPr lang="ru-RU" dirty="0" smtClean="0"/>
              <a:t>(</a:t>
            </a:r>
            <a:r>
              <a:rPr lang="ru-RU" dirty="0"/>
              <a:t>размещены на сайте ФГБУ «ФЦТ»))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6675" y="3596340"/>
            <a:ext cx="113417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Демоверсии КИМ, критерии оценивания и спецификация КИМ итогового собеседования по русскому языку в 9 классе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59742" y="4386138"/>
            <a:ext cx="748351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Региональный  уровень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132" y="4968093"/>
            <a:ext cx="11219807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Приказ Министерства образования и науки РД </a:t>
            </a:r>
            <a:r>
              <a:rPr lang="ru-RU" sz="2000" dirty="0">
                <a:solidFill>
                  <a:schemeClr val="bg1"/>
                </a:solidFill>
              </a:rPr>
              <a:t>от 17.01.2020г. №39-05 /20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«О проведении итогового собеседования по русскому языку в 2020 году на территории Республики Дагестан»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5840" y="174567"/>
            <a:ext cx="9386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Задание 1.</a:t>
            </a:r>
            <a:r>
              <a:rPr lang="ru-RU" sz="13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3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Чтение текста вслух </a:t>
            </a:r>
            <a:endParaRPr lang="ru-RU" sz="10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595477"/>
              </p:ext>
            </p:extLst>
          </p:nvPr>
        </p:nvGraphicFramePr>
        <p:xfrm>
          <a:off x="2186248" y="198643"/>
          <a:ext cx="3649287" cy="209550"/>
        </p:xfrm>
        <a:graphic>
          <a:graphicData uri="http://schemas.openxmlformats.org/drawingml/2006/table">
            <a:tbl>
              <a:tblPr firstRow="1" firstCol="1" bandRow="1"/>
              <a:tblGrid>
                <a:gridCol w="3649287">
                  <a:extLst>
                    <a:ext uri="{9D8B030D-6E8A-4147-A177-3AD203B41FA5}">
                      <a16:colId xmlns:a16="http://schemas.microsoft.com/office/drawing/2014/main" val="241020204"/>
                    </a:ext>
                  </a:extLst>
                </a:gridCol>
              </a:tblGrid>
              <a:tr h="18385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3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 </a:t>
                      </a:r>
                      <a:r>
                        <a:rPr lang="ru-RU" sz="13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62383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51520" y="1237119"/>
            <a:ext cx="137090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Задание 2</a:t>
            </a:r>
            <a:r>
              <a:rPr lang="ru-RU" sz="13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3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Подробный</a:t>
            </a:r>
            <a:r>
              <a:rPr lang="ru-RU" sz="13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3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пересказ текста с включением приведённого высказывани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86248" y="760930"/>
            <a:ext cx="302167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Максимальное </a:t>
            </a:r>
            <a:r>
              <a:rPr lang="ru-RU" sz="13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</a:t>
            </a:r>
            <a:r>
              <a:rPr lang="ru-RU" sz="1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баллов 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- 5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9255" y="3428599"/>
            <a:ext cx="12088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3.</a:t>
            </a: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Монологическое высказывание</a:t>
            </a:r>
            <a:endParaRPr lang="ru-RU" sz="12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180715"/>
              </p:ext>
            </p:extLst>
          </p:nvPr>
        </p:nvGraphicFramePr>
        <p:xfrm>
          <a:off x="2298469" y="1464089"/>
          <a:ext cx="3230709" cy="1317943"/>
        </p:xfrm>
        <a:graphic>
          <a:graphicData uri="http://schemas.openxmlformats.org/drawingml/2006/table">
            <a:tbl>
              <a:tblPr firstRow="1" firstCol="1" bandRow="1"/>
              <a:tblGrid>
                <a:gridCol w="3230709">
                  <a:extLst>
                    <a:ext uri="{9D8B030D-6E8A-4147-A177-3AD203B41FA5}">
                      <a16:colId xmlns:a16="http://schemas.microsoft.com/office/drawing/2014/main" val="1438221409"/>
                    </a:ext>
                  </a:extLst>
                </a:gridCol>
              </a:tblGrid>
              <a:tr h="60682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3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</a:t>
                      </a:r>
                      <a:r>
                        <a:rPr lang="ru-RU" sz="13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баллов </a:t>
                      </a:r>
                      <a:r>
                        <a:rPr lang="ru-RU" sz="13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4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Если участник итогового собеседования не приступал к выполнению задания 2, то по критериям оценивания правильности речи за выполнение заданий 1 и 2 (P1) ставится не более двух баллов.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494818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15840" y="4989415"/>
            <a:ext cx="1570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115">
              <a:spcAft>
                <a:spcPts val="0"/>
              </a:spcAft>
              <a:tabLst>
                <a:tab pos="4500880" algn="l"/>
              </a:tabLst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Задание 4.</a:t>
            </a: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Диалог</a:t>
            </a:r>
            <a:r>
              <a:rPr lang="ru-RU" sz="13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0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22422" y="4542111"/>
            <a:ext cx="344735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Максимальное количество баллов </a:t>
            </a:r>
            <a:r>
              <a:rPr lang="ru-RU" sz="1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 </a:t>
            </a:r>
            <a:r>
              <a:rPr lang="en-US" sz="1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ru-RU" sz="13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Максимальное количество баллов  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 4</a:t>
            </a:r>
            <a:endParaRPr lang="en-US" sz="13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sz="13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ru-RU" sz="1000" b="1" dirty="0">
                <a:solidFill>
                  <a:srgbClr val="FF0000"/>
                </a:solidFill>
              </a:rPr>
              <a:t>Если участник итогового собеседования не приступал к выполнению задания 3, то по критериям оценивания правильности речи за выполнен</a:t>
            </a:r>
            <a:r>
              <a:rPr lang="ru-RU" sz="900" b="1" dirty="0">
                <a:solidFill>
                  <a:srgbClr val="FF0000"/>
                </a:solidFill>
              </a:rPr>
              <a:t>ие заданий 3 и 4 (P2) ставится не более двух баллов.</a:t>
            </a:r>
            <a:endParaRPr lang="ru-RU" sz="900" dirty="0">
              <a:solidFill>
                <a:srgbClr val="FF0000"/>
              </a:solidFill>
            </a:endParaRPr>
          </a:p>
          <a:p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Общее 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sz="13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465646"/>
              </p:ext>
            </p:extLst>
          </p:nvPr>
        </p:nvGraphicFramePr>
        <p:xfrm>
          <a:off x="2298469" y="3530250"/>
          <a:ext cx="3395749" cy="209550"/>
        </p:xfrm>
        <a:graphic>
          <a:graphicData uri="http://schemas.openxmlformats.org/drawingml/2006/table">
            <a:tbl>
              <a:tblPr firstRow="1" firstCol="1" bandRow="1"/>
              <a:tblGrid>
                <a:gridCol w="3395749">
                  <a:extLst>
                    <a:ext uri="{9D8B030D-6E8A-4147-A177-3AD203B41FA5}">
                      <a16:colId xmlns:a16="http://schemas.microsoft.com/office/drawing/2014/main" val="14382214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3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</a:t>
                      </a:r>
                      <a:r>
                        <a:rPr lang="ru-RU" sz="13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баллов </a:t>
                      </a:r>
                      <a:r>
                        <a:rPr lang="ru-RU" sz="13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- 3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494818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871306"/>
              </p:ext>
            </p:extLst>
          </p:nvPr>
        </p:nvGraphicFramePr>
        <p:xfrm>
          <a:off x="5976850" y="202277"/>
          <a:ext cx="3823855" cy="196215"/>
        </p:xfrm>
        <a:graphic>
          <a:graphicData uri="http://schemas.openxmlformats.org/drawingml/2006/table">
            <a:tbl>
              <a:tblPr firstRow="1" firstCol="1" bandRow="1"/>
              <a:tblGrid>
                <a:gridCol w="3823855">
                  <a:extLst>
                    <a:ext uri="{9D8B030D-6E8A-4147-A177-3AD203B41FA5}">
                      <a16:colId xmlns:a16="http://schemas.microsoft.com/office/drawing/2014/main" val="1438221409"/>
                    </a:ext>
                  </a:extLst>
                </a:gridCol>
              </a:tblGrid>
              <a:tr h="19621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Критерии оценивания чтения вслух</a:t>
                      </a:r>
                      <a:endParaRPr lang="ru-RU" sz="1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494818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976850" y="1146710"/>
            <a:ext cx="416467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Критерии оценивания подробного* пересказа текста</a:t>
            </a:r>
            <a:br>
              <a:rPr lang="ru-RU" sz="13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3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 включением приведённого </a:t>
            </a:r>
            <a:r>
              <a:rPr lang="ru-RU" sz="1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высказывания</a:t>
            </a:r>
          </a:p>
          <a:p>
            <a:endParaRPr lang="ru-RU" sz="13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правильности речи за выполнение заданий 1 и 2 </a:t>
            </a:r>
            <a:endParaRPr lang="ru-RU" sz="1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51170" y="3216857"/>
            <a:ext cx="354953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Критерии оценивания монологического </a:t>
            </a:r>
            <a:br>
              <a:rPr lang="ru-RU" sz="13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3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высказывания (М</a:t>
            </a:r>
            <a:r>
              <a:rPr lang="ru-RU" sz="1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r>
              <a:rPr lang="ru-RU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 условий речевой </a:t>
            </a:r>
            <a:r>
              <a:rPr lang="ru-RU" sz="1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</a:p>
          <a:p>
            <a:r>
              <a:rPr lang="ru-RU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оформление монологического высказывания </a:t>
            </a:r>
            <a:endParaRPr lang="ru-RU" sz="11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858912"/>
              </p:ext>
            </p:extLst>
          </p:nvPr>
        </p:nvGraphicFramePr>
        <p:xfrm>
          <a:off x="6409112" y="4385307"/>
          <a:ext cx="3133899" cy="1208215"/>
        </p:xfrm>
        <a:graphic>
          <a:graphicData uri="http://schemas.openxmlformats.org/drawingml/2006/table">
            <a:tbl>
              <a:tblPr firstRow="1" firstCol="1" bandRow="1"/>
              <a:tblGrid>
                <a:gridCol w="3133899">
                  <a:extLst>
                    <a:ext uri="{9D8B030D-6E8A-4147-A177-3AD203B41FA5}">
                      <a16:colId xmlns:a16="http://schemas.microsoft.com/office/drawing/2014/main" val="2096213024"/>
                    </a:ext>
                  </a:extLst>
                </a:gridCol>
              </a:tblGrid>
              <a:tr h="20954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3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коммуникативной </a:t>
                      </a:r>
                      <a:r>
                        <a:rPr lang="ru-RU" sz="13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Учёт условий речевой ситуации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b="1" kern="120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Речевое оформле</a:t>
                      </a:r>
                      <a:r>
                        <a:rPr lang="ru-RU" sz="1400" b="1" kern="120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ние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0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004890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342610" y="5788605"/>
            <a:ext cx="32004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Критерии оценивания правильности речи за выполнение заданий 3 и 4 (Р2)*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742515" y="5603940"/>
            <a:ext cx="24494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Участник итогового собеседования получает зачёт в случае, если за выполнение всей работы он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набрал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 или более баллов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543011" y="1864977"/>
            <a:ext cx="25353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539115" indent="457200" algn="just"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Общее количество баллов за выполнение всей работы – 20 баллов</a:t>
            </a:r>
            <a:endParaRPr lang="ru-RU" sz="1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71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989012" y="166951"/>
            <a:ext cx="9907587" cy="7511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5800" dirty="0">
                <a:solidFill>
                  <a:srgbClr val="FF0000"/>
                </a:solidFill>
              </a:rPr>
              <a:t>Завершение ИС </a:t>
            </a: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3200" dirty="0">
                <a:ln>
                  <a:noFill/>
                </a:ln>
                <a:solidFill>
                  <a:srgbClr val="FF0000"/>
                </a:solidFill>
                <a:latin typeface="Trebuchet MS"/>
              </a:rPr>
              <a:t/>
            </a:r>
            <a:br>
              <a:rPr lang="ru-RU" sz="3200" dirty="0">
                <a:ln>
                  <a:noFill/>
                </a:ln>
                <a:solidFill>
                  <a:srgbClr val="FF0000"/>
                </a:solidFill>
                <a:latin typeface="Trebuchet M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2569114" y="751185"/>
            <a:ext cx="690037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998913" y="2309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6925" y="1415276"/>
            <a:ext cx="1167459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Эксперт </a:t>
            </a:r>
            <a:endParaRPr lang="ru-RU" sz="20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пересчитывает бланки ИС, упаковывает их в конверт и вместе с черновиком для внесения первичной информации по оцениванию ответов участников передает экзаменатору-собеседнику </a:t>
            </a:r>
            <a:endParaRPr lang="ru-RU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339998" y="1686487"/>
            <a:ext cx="1930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718706" y="971667"/>
            <a:ext cx="716096" cy="460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6925" y="3478644"/>
            <a:ext cx="1167459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</a:t>
            </a:r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 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флеш–накопитель  аудиозаписи </a:t>
            </a:r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 поаудиторно 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передает </a:t>
            </a:r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ответственному 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организатору ОО</a:t>
            </a:r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6925" y="2510288"/>
            <a:ext cx="1167459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Экзаменатор-собеседник: </a:t>
            </a:r>
            <a:endParaRPr lang="ru-RU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-собирает все материалы и формы, включая материалы, полученные от эксперта; </a:t>
            </a:r>
          </a:p>
          <a:p>
            <a:pPr algn="just"/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материалы передает ответственному организатору ОО в </a:t>
            </a:r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штабе. </a:t>
            </a:r>
            <a:endParaRPr lang="ru-RU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6924" y="4447000"/>
            <a:ext cx="11674597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ОО </a:t>
            </a:r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 в РЦОИ: н</a:t>
            </a:r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носителе или по защищенному каналу связи</a:t>
            </a:r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-бланки ИС и ведомости учета проведения ИС в аудитории  (в случае сканирования материалов в ОО</a:t>
            </a:r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-аудиофайлы с записью ответов участников итогового собеседования. </a:t>
            </a:r>
            <a:endParaRPr lang="ru-RU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бумажных носителях: </a:t>
            </a:r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ИС</a:t>
            </a:r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ведомости учета проведения ИС в </a:t>
            </a:r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аудитории. </a:t>
            </a:r>
            <a:endParaRPr lang="ru-RU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1507" y="685800"/>
            <a:ext cx="2559811" cy="1084263"/>
          </a:xfrm>
          <a:prstGeom prst="rect">
            <a:avLst/>
          </a:prstGeom>
        </p:spPr>
      </p:pic>
      <p:pic>
        <p:nvPicPr>
          <p:cNvPr id="6" name="Рисунок 5" descr="C:\Users\Аскандар\Downloads\vnim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14" y="104011"/>
            <a:ext cx="1379913" cy="134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670859" y="465931"/>
            <a:ext cx="933519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ЗАПРЕЩАЕТСЯ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синей пасты при выставлении баллов в бланке участника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ИС-9;</a:t>
            </a:r>
          </a:p>
          <a:p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ЗАПРЕЩАЕТС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делать в полях бланков записи и пометки, не относящиеся к содержанию полей бланков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ЗАПРЕЩАЕТС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средства для исправления внесенной в бланки информации («ластик», корректирующую жидкость и др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ЗАПРЕЩАЕТСЯ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участникам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ИС-9 во время проведения иметь при себе средства связи, фото-, аудио- и видеоаппаратуру, справочные материалы, письменные заметки и иные средства хранения и передачи информации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участникам использовать черновики во время  собеседования (исключение для участников с ОВЗ).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416" y="104011"/>
            <a:ext cx="1184205" cy="11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24" y="685801"/>
            <a:ext cx="8811288" cy="31962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</a:p>
          <a:p>
            <a:pPr algn="ctr"/>
            <a:r>
              <a:rPr lang="ru-RU" dirty="0" smtClean="0"/>
              <a:t> </a:t>
            </a:r>
            <a:r>
              <a:rPr lang="ru-RU" sz="2400" dirty="0" smtClean="0"/>
              <a:t>идейный вдохновитель при составлении презентации - </a:t>
            </a:r>
          </a:p>
          <a:p>
            <a:pPr algn="ctr"/>
            <a:r>
              <a:rPr lang="ru-RU" sz="2400" dirty="0" smtClean="0"/>
              <a:t>Ярахмедова Т.А.</a:t>
            </a:r>
            <a:r>
              <a:rPr lang="ru-RU" sz="2400" dirty="0" smtClean="0">
                <a:sym typeface="Wingdings" panose="05000000000000000000" pitchFamily="2" charset="2"/>
              </a:rPr>
              <a:t>)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19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45323" y="86533"/>
            <a:ext cx="7831015" cy="5934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itchFamily="18" charset="0"/>
              </a:rPr>
              <a:t>Категория участников</a:t>
            </a: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3826" y="962360"/>
            <a:ext cx="10208029" cy="48320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как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допуска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ГИА по программам ООО проводится для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также: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-для лиц, осваивающих программу ООО в иной форме (семейного, экстерна, обучающихся на дому и т.д.);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-для обучающихся с ОВЗ;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-экстернов с ОВЗ;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-детей-инвалидов и инвалидов;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-экстернов-детей-инвалидов и инвалидов;</a:t>
            </a:r>
          </a:p>
          <a:p>
            <a:pPr algn="just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3826" y="5886476"/>
            <a:ext cx="10449098" cy="867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itchFamily="18" charset="0"/>
              </a:rPr>
              <a:t>Для участия в ИС-9  обучающиеся подают заявление (</a:t>
            </a:r>
            <a:r>
              <a:rPr lang="ru-RU" sz="2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itchFamily="18" charset="0"/>
              </a:rPr>
              <a:t>приложение 11 </a:t>
            </a:r>
            <a:r>
              <a:rPr lang="ru-RU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itchFamily="18" charset="0"/>
              </a:rPr>
              <a:t>МР) и согласие на обработку персональных данных в образовательные организации, в которых обучаются</a:t>
            </a: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1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30630" y="1676400"/>
            <a:ext cx="11941629" cy="5016831"/>
          </a:xfrm>
        </p:spPr>
        <p:txBody>
          <a:bodyPr>
            <a:normAutofit/>
          </a:bodyPr>
          <a:lstStyle/>
          <a:p>
            <a:pPr marL="265113" lvl="0" indent="-265113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82878" y="86533"/>
            <a:ext cx="11813180" cy="8288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itchFamily="18" charset="0"/>
              </a:rPr>
              <a:t>Общие положения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69804" y="4730357"/>
            <a:ext cx="184829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процедуры :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РД-бланковая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5259" y="3261449"/>
            <a:ext cx="878536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размещения КИМ –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7:30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  (по местному времени)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закрытия доступа к КИМ – 9:00 часов (по местному времени)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2878" y="1089437"/>
            <a:ext cx="11628119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Местом проведения ИС-9 является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 организация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ИС-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9:00 по местному времени;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ИС для одного участника – в среднем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15-16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минут;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с ОВЗ – увеличение времени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30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6522"/>
          <p:cNvPicPr/>
          <p:nvPr/>
        </p:nvPicPr>
        <p:blipFill>
          <a:blip r:embed="rId2"/>
          <a:stretch>
            <a:fillRect/>
          </a:stretch>
        </p:blipFill>
        <p:spPr>
          <a:xfrm>
            <a:off x="9908772" y="3033175"/>
            <a:ext cx="1344520" cy="1297756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62459" y="4730357"/>
            <a:ext cx="9492218" cy="9530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апелляций не предусмотрено. При получении повторного неудовлетворительного результата возможна проверка ответа участника экспертами другой ОО.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7448" y="2766608"/>
            <a:ext cx="11641104" cy="37887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участников ИС-9 в дополнительные сроки: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  в дополнительные сроки участники: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-получившие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ИС-9 неудовлетворительный результат («незачет»);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ИС-9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уважительным причинам, подтвержденным документально 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завершившие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ИС-9 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уважительным причинам, подтвержденным документально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85" y="0"/>
            <a:ext cx="11888230" cy="12193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2" y="1219306"/>
            <a:ext cx="11888230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0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944" y="1515074"/>
            <a:ext cx="118207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участников ИС (две схемы);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РД принята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схема;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– проверка завершается не позднее чем через пять календарных дней с даты проведения ИС;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ИС-9 является: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«зачет»/«незачет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зачета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условие допуска участника к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4" y="225776"/>
            <a:ext cx="11888230" cy="12193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0944" y="3476598"/>
            <a:ext cx="118207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продолжительность ИС-9 не включается время, отведенное на подготовительные мероприятия (приветствие участника, внесение сведений в ведомость учета проведения ИС-9)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3658" y="4727847"/>
            <a:ext cx="118207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 и технологическое обеспечение проведения ИС-9 на территориях субъектов РФ, в том числе обеспечение деятельности по эксплуатации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взаимодействие с ФИС ГИА, осуществляется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РЦОИ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709" y="5702097"/>
            <a:ext cx="118207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и технологическое обеспечение деятельности по эксплуатации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ФИС ГИ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осуществляется уполномоченной организацией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«Федеральный центр тестирования»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11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812" y="4171405"/>
            <a:ext cx="10641876" cy="63505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lvl="0" indent="0" algn="just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состава комиссий по проверке ответов участников ИС (на уровне ОО) не позднее ,чем за 2 недели до дня проведения ИС-9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284" y="260863"/>
            <a:ext cx="1184365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мероприятия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286" y="1153414"/>
            <a:ext cx="1184365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нормативных документов, регламентирующих проведение ИС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Дагестан (порядок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 порядок проверки ответов участников ИС, способ ведения аудиозаписи, порядок создания комиссий по проведению ИС, по проверке ответов участников ИС, порядок и сроки передачи материалов в РЦОИ, сроки, места и порядок ознакомления участников с результатами ИС и  и др.) п. 4.2. МР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2811" y="2968405"/>
            <a:ext cx="106418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ответственных лиц на региональном уровне (от ОИВ,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РЦОИ)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811" y="3615626"/>
            <a:ext cx="1064187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составов комиссий по проведению ИС (на уровне ОО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не позднее ,чем за 2 недели до дня проведения ИС-9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22812" y="4910069"/>
            <a:ext cx="10641876" cy="6771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специалистов, привлекаемых к проведению ИС (в том числе ознакомление с процедурой проведения ИС, порядком проведения и проверки ответов участников ИС)  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22812" y="5718727"/>
            <a:ext cx="10641876" cy="6771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Информационно-разъяснительная работа (с учащимися, родителями (законными представителями)) (информирование под подпись о местах, сроках, порядке проведения ИС, о ведении аудиозаписи ответов, о времени и месте ознакомления с результатами ИС) </a:t>
            </a:r>
          </a:p>
        </p:txBody>
      </p:sp>
    </p:spTree>
    <p:extLst>
      <p:ext uri="{BB962C8B-B14F-4D97-AF65-F5344CB8AC3E}">
        <p14:creationId xmlns:p14="http://schemas.microsoft.com/office/powerpoint/2010/main" val="13313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72436" y="328333"/>
            <a:ext cx="10901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помещений: </a:t>
            </a:r>
            <a:r>
              <a:rPr lang="ru-RU" sz="2800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ресурсы </a:t>
            </a:r>
            <a:r>
              <a:rPr lang="ru-RU" sz="28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42903" y="4260087"/>
            <a:ext cx="9318168" cy="11798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проведения (1 ч – 3-4 чел) </a:t>
            </a:r>
          </a:p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 с микрофоном/ диктофон + часы </a:t>
            </a:r>
          </a:p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запись беседы участника с экзаменатором-собеседником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42903" y="3392407"/>
            <a:ext cx="9318168" cy="774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Флешнакопитель </a:t>
            </a:r>
          </a:p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 сбор ответов участников ИС, передача данных в РЦОИ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42903" y="2529078"/>
            <a:ext cx="9318168" cy="774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 </a:t>
            </a: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распечатка материалов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в день проведения не ранее 7.30 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42903" y="1207631"/>
            <a:ext cx="9318168" cy="17338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 с подключением  к сети Интернет </a:t>
            </a:r>
          </a:p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получение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с федерального ресурса для проведения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(критерии для оценивания для экспертов  за сутки до проведения получает 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техспециалист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официального сайта ФИПИ);</a:t>
            </a:r>
          </a:p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РЦОИ (получение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отчетных форм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списков)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31299" y="1354666"/>
            <a:ext cx="129757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974" y="1795310"/>
            <a:ext cx="2247501" cy="49295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spcBef>
                <a:spcPts val="1000"/>
              </a:spcBef>
              <a:buClr>
                <a:srgbClr val="90C226"/>
              </a:buClr>
              <a:buSzPct val="80000"/>
              <a:buFont typeface="Wingdings" pitchFamily="2" charset="2"/>
              <a:buChar char="q"/>
            </a:pP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кабинеты для ожидания участниками своей очереди для участия в 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</a:p>
          <a:p>
            <a:pPr marL="285750" lvl="0" indent="-285750">
              <a:spcBef>
                <a:spcPts val="1000"/>
              </a:spcBef>
              <a:buClr>
                <a:srgbClr val="90C226"/>
              </a:buClr>
              <a:buSzPct val="80000"/>
              <a:buFont typeface="Wingdings" pitchFamily="2" charset="2"/>
              <a:buChar char="Ø"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кабинеты для участников, прошедших ИС * В учебных кабинетах ОО параллельно может осуществляться учебный процесс </a:t>
            </a:r>
          </a:p>
        </p:txBody>
      </p:sp>
      <p:pic>
        <p:nvPicPr>
          <p:cNvPr id="9" name="Picture 4" descr="C:\Users\tihonovskaya\Desktop\картинки фото для презентаций\компьютер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036953" y="-27745"/>
            <a:ext cx="2155047" cy="135466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5937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990" y="1136369"/>
            <a:ext cx="8880511" cy="86870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450" y="262957"/>
            <a:ext cx="1200694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 </a:t>
            </a:r>
            <a:r>
              <a:rPr lang="ru-RU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ОО</a:t>
            </a:r>
            <a:endParaRPr lang="ru-RU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245490" y="1100477"/>
            <a:ext cx="5643153" cy="16118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по проверке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устных ответов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alt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3050" indent="-273050" algn="just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Эксперты 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проверке ответов участников ИС –  </a:t>
            </a:r>
            <a:r>
              <a:rPr lang="ru-RU" alt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аудиторий проведения ИС-9</a:t>
            </a:r>
            <a:endParaRPr lang="ru-RU" altLang="ru-RU" sz="1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82880" y="1067683"/>
            <a:ext cx="5993476" cy="16672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endParaRPr lang="ru-RU" alt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6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alt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по проведению ИС</a:t>
            </a:r>
            <a:r>
              <a:rPr lang="ru-RU" altLang="ru-RU" sz="6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6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ОО - 1 </a:t>
            </a: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6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- 1 </a:t>
            </a: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6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Экзаменатор-собеседник – по количеству аудиторий проведения</a:t>
            </a: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r>
              <a:rPr lang="ru-RU" altLang="ru-RU" sz="6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проведения ИС – в зависимости от количества участников ИС, аудиторий проведения</a:t>
            </a:r>
          </a:p>
          <a:p>
            <a:pPr marL="273050" indent="-273050" defTabSz="9144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3" panose="05040102010807070707" pitchFamily="18" charset="2"/>
              <a:buNone/>
            </a:pPr>
            <a:endParaRPr lang="ru-RU" altLang="ru-RU" sz="1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3426" y="5111127"/>
            <a:ext cx="11207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день проведения ИС могут присутствовать аккредитованные общественные наблюдатели и представители СМИ, должностные лица Рособрнадзора, должностные лица ОИВ, осуществляющие переданные полномочия Российской Федерации в сфере образования, иные лица, определенные Рособрнадзором </a:t>
            </a:r>
          </a:p>
        </p:txBody>
      </p:sp>
      <p:pic>
        <p:nvPicPr>
          <p:cNvPr id="11" name="Picture 498"/>
          <p:cNvPicPr/>
          <p:nvPr/>
        </p:nvPicPr>
        <p:blipFill>
          <a:blip r:embed="rId2"/>
          <a:stretch>
            <a:fillRect/>
          </a:stretch>
        </p:blipFill>
        <p:spPr>
          <a:xfrm>
            <a:off x="1104295" y="3066693"/>
            <a:ext cx="2276475" cy="1585595"/>
          </a:xfrm>
          <a:prstGeom prst="rect">
            <a:avLst/>
          </a:prstGeom>
        </p:spPr>
      </p:pic>
      <p:pic>
        <p:nvPicPr>
          <p:cNvPr id="12" name="Picture 500"/>
          <p:cNvPicPr/>
          <p:nvPr/>
        </p:nvPicPr>
        <p:blipFill>
          <a:blip r:embed="rId3"/>
          <a:stretch>
            <a:fillRect/>
          </a:stretch>
        </p:blipFill>
        <p:spPr>
          <a:xfrm>
            <a:off x="4265034" y="3099713"/>
            <a:ext cx="2317115" cy="15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4946</TotalTime>
  <Words>2365</Words>
  <Application>Microsoft Office PowerPoint</Application>
  <PresentationFormat>Широкоэкранный</PresentationFormat>
  <Paragraphs>291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Calibri</vt:lpstr>
      <vt:lpstr>Century Gothic</vt:lpstr>
      <vt:lpstr>Times New Roman</vt:lpstr>
      <vt:lpstr>Trebuchet MS</vt:lpstr>
      <vt:lpstr>Wingdings</vt:lpstr>
      <vt:lpstr>Wingdings 2</vt:lpstr>
      <vt:lpstr>Wingdings 3</vt:lpstr>
      <vt:lpstr>Сектор</vt:lpstr>
      <vt:lpstr>1_Сектор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Обеспечение готовности ОО (не позднее чем за сутки) </vt:lpstr>
      <vt:lpstr>Обеспечение готовности ОО (не позднее чем за сутки) </vt:lpstr>
      <vt:lpstr>Материалы для проведения ИС  </vt:lpstr>
      <vt:lpstr>В день проведения ИС-9:</vt:lpstr>
      <vt:lpstr>В день проведения ИС-9:</vt:lpstr>
      <vt:lpstr>Ход проведения: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государственный экзамен (ЕГЭ)</dc:title>
  <dc:creator>Пользователь Windows</dc:creator>
  <cp:lastModifiedBy>Сербет</cp:lastModifiedBy>
  <cp:revision>335</cp:revision>
  <dcterms:created xsi:type="dcterms:W3CDTF">2014-10-23T05:56:19Z</dcterms:created>
  <dcterms:modified xsi:type="dcterms:W3CDTF">2020-01-24T14:15:51Z</dcterms:modified>
</cp:coreProperties>
</file>